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56" r:id="rId2"/>
    <p:sldId id="257" r:id="rId3"/>
    <p:sldId id="276" r:id="rId4"/>
    <p:sldId id="273" r:id="rId5"/>
    <p:sldId id="271" r:id="rId6"/>
    <p:sldId id="258" r:id="rId7"/>
    <p:sldId id="272" r:id="rId8"/>
    <p:sldId id="260" r:id="rId9"/>
    <p:sldId id="261" r:id="rId10"/>
    <p:sldId id="270" r:id="rId11"/>
    <p:sldId id="262" r:id="rId12"/>
    <p:sldId id="263" r:id="rId13"/>
    <p:sldId id="264" r:id="rId14"/>
    <p:sldId id="265" r:id="rId15"/>
    <p:sldId id="266" r:id="rId16"/>
    <p:sldId id="274" r:id="rId17"/>
    <p:sldId id="269" r:id="rId18"/>
    <p:sldId id="275" r:id="rId19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028D7-5A52-4675-B8D8-7733516C4BA3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06F4B-BCB7-4B9D-989E-AD30C97FA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hgghygvhsxha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06F4B-BCB7-4B9D-989E-AD30C97FAA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0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hgghygvhsxha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06F4B-BCB7-4B9D-989E-AD30C97FAA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6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3457577" cy="10287002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4637" y="1683545"/>
            <a:ext cx="13187363" cy="35814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4637" y="5403057"/>
            <a:ext cx="13187363" cy="2483643"/>
          </a:xfrm>
        </p:spPr>
        <p:txBody>
          <a:bodyPr>
            <a:normAutofit/>
          </a:bodyPr>
          <a:lstStyle>
            <a:lvl1pPr marL="0" indent="0" algn="l">
              <a:buNone/>
              <a:defRPr sz="3000" cap="all" baseline="0">
                <a:solidFill>
                  <a:schemeClr val="tx2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16267" y="8115302"/>
            <a:ext cx="4114800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636" y="8115302"/>
            <a:ext cx="7687329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845367" y="8115299"/>
            <a:ext cx="1156634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6" y="6456997"/>
            <a:ext cx="14868533" cy="122903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2117" y="909639"/>
            <a:ext cx="14868531" cy="4949667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48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047" y="7686030"/>
            <a:ext cx="14866289" cy="102370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0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85" y="914400"/>
            <a:ext cx="14858933" cy="5143500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6" y="6629399"/>
            <a:ext cx="14856689" cy="2057399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76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399"/>
            <a:ext cx="13954128" cy="4122644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048336"/>
            <a:ext cx="13128449" cy="82345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6464879"/>
            <a:ext cx="14859003" cy="2234244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355268" y="1098591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806055" y="4147458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9379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6" y="3201062"/>
            <a:ext cx="14859002" cy="376775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047" y="6986483"/>
            <a:ext cx="14856758" cy="1710966"/>
          </a:xfrm>
        </p:spPr>
        <p:txBody>
          <a:bodyPr anchor="t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65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14858997" cy="2857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712116" y="4011695"/>
            <a:ext cx="4795349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91878" y="5040395"/>
            <a:ext cx="4813103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72150" y="4016453"/>
            <a:ext cx="4776578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56320" y="5045153"/>
            <a:ext cx="4793745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78663" y="4011695"/>
            <a:ext cx="4792452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778663" y="5040395"/>
            <a:ext cx="4792452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12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712117" y="914400"/>
            <a:ext cx="14858999" cy="2857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712120" y="6606894"/>
            <a:ext cx="4792860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712120" y="4000497"/>
            <a:ext cx="4792860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12120" y="7471288"/>
            <a:ext cx="4792860" cy="1226765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33580" y="6606894"/>
            <a:ext cx="4800600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733580" y="4000497"/>
            <a:ext cx="4798410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31390" y="7471286"/>
            <a:ext cx="4800600" cy="1215513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78851" y="6606893"/>
            <a:ext cx="4786112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778664" y="4000497"/>
            <a:ext cx="4792454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778663" y="7471281"/>
            <a:ext cx="4792452" cy="121551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87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98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563601" y="914399"/>
            <a:ext cx="3007517" cy="77724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2115" y="914399"/>
            <a:ext cx="11622885" cy="77724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4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88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128840"/>
            <a:ext cx="14859000" cy="4279106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636543"/>
            <a:ext cx="14859000" cy="2062164"/>
          </a:xfrm>
        </p:spPr>
        <p:txBody>
          <a:bodyPr>
            <a:normAutofit/>
          </a:bodyPr>
          <a:lstStyle>
            <a:lvl1pPr marL="0" indent="0">
              <a:buNone/>
              <a:defRPr sz="27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1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2116" y="3374229"/>
            <a:ext cx="7317584" cy="53125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1" y="3374229"/>
            <a:ext cx="7312817" cy="53125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3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928690"/>
            <a:ext cx="14859000" cy="22169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5029" y="3374229"/>
            <a:ext cx="6974675" cy="123586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116" y="4610096"/>
            <a:ext cx="7317587" cy="40767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01212" y="3374228"/>
            <a:ext cx="6969903" cy="123586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610096"/>
            <a:ext cx="7312815" cy="40767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9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78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0058" y="914402"/>
            <a:ext cx="5784056" cy="245982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4301" y="888999"/>
            <a:ext cx="8836814" cy="779780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20058" y="3374229"/>
            <a:ext cx="5784056" cy="531257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32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8901762" cy="2459829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071082" y="914402"/>
            <a:ext cx="5500035" cy="77723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6" y="3374229"/>
            <a:ext cx="8901767" cy="531257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4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21432" y="1"/>
            <a:ext cx="18080832" cy="10287002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2120" y="927777"/>
            <a:ext cx="14858997" cy="221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9" y="3374230"/>
            <a:ext cx="14858999" cy="5312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85382" y="882491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2117" y="8824913"/>
            <a:ext cx="93589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14482" y="8824912"/>
            <a:ext cx="115663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79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SzPct val="125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4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051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16200000">
            <a:off x="10337800" y="4152900"/>
            <a:ext cx="104267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10000"/>
              </a:lnSpc>
            </a:pPr>
            <a:r>
              <a:rPr lang="en-US" sz="12000" b="0" i="0" u="none" strike="noStrike" spc="-1000">
                <a:solidFill>
                  <a:srgbClr val="EEEEEE">
                    <a:alpha val="10196"/>
                  </a:srgbClr>
                </a:solidFill>
                <a:latin typeface="Noto Sans CJK KR Black"/>
              </a:rPr>
              <a:t>Status Report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47F0CD-C34F-4DA2-9169-4996A80352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5" t="15179" r="2145" b="892"/>
          <a:stretch/>
        </p:blipFill>
        <p:spPr>
          <a:xfrm>
            <a:off x="10439400" y="1562100"/>
            <a:ext cx="6588125" cy="7162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FF9017F-D7E8-43A8-A958-EBDAD3AA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project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368CD4-34F0-4C29-9DE6-C549440B7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</a:rPr>
              <a:t>HOSPITAL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</a:rPr>
              <a:t> MANAGEMENT </a:t>
            </a:r>
            <a:r>
              <a:rPr lang="en-US" sz="54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</a:rPr>
              <a:t>ANALYSIS</a:t>
            </a:r>
          </a:p>
          <a:p>
            <a:pPr marL="0" indent="0" algn="ctr">
              <a:buNone/>
            </a:pPr>
            <a:endParaRPr lang="en-US" sz="5400" dirty="0">
              <a:solidFill>
                <a:schemeClr val="accent3">
                  <a:lumMod val="60000"/>
                  <a:lumOff val="40000"/>
                </a:schemeClr>
              </a:solidFill>
              <a:latin typeface="Broadway" panose="04040905080B02020502" pitchFamily="82" charset="0"/>
            </a:endParaRPr>
          </a:p>
          <a:p>
            <a:pPr marL="0" indent="0" algn="ctr">
              <a:buNone/>
            </a:pPr>
            <a:r>
              <a:rPr lang="en-US" sz="3200" dirty="0">
                <a:solidFill>
                  <a:schemeClr val="bg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- Sangeetha s</a:t>
            </a:r>
          </a:p>
          <a:p>
            <a:pPr marL="0" indent="0" algn="ctr">
              <a:buNone/>
            </a:pPr>
            <a:endParaRPr lang="en-US" sz="5400" dirty="0">
              <a:solidFill>
                <a:schemeClr val="accent3">
                  <a:lumMod val="60000"/>
                  <a:lumOff val="40000"/>
                </a:schemeClr>
              </a:solidFill>
              <a:latin typeface="Broadway" panose="04040905080B02020502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4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28774" y="5448300"/>
            <a:ext cx="53594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000"/>
              </a:lnSpc>
            </a:pPr>
            <a:endParaRPr lang="en-US" sz="2500" b="0" i="0" u="none" strike="noStrike" dirty="0">
              <a:solidFill>
                <a:srgbClr val="EEEEEE"/>
              </a:solidFill>
              <a:latin typeface="Noto Sans CJK KR Thi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290800" y="9245600"/>
            <a:ext cx="2044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8000"/>
              </a:lnSpc>
            </a:pPr>
            <a:endParaRPr lang="en-US" sz="2000" b="0" i="0" u="none" strike="noStrike" spc="500" dirty="0">
              <a:solidFill>
                <a:srgbClr val="EEEEEE"/>
              </a:solidFill>
              <a:latin typeface="Noto Sans CJK KR Thin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953572-D137-41EB-8981-35440CC04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120" y="190501"/>
            <a:ext cx="14858997" cy="83819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QUESTION – 7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E1ADC-80AA-402E-A386-4C0B00B26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119" y="1028700"/>
            <a:ext cx="14858999" cy="8216900"/>
          </a:xfrm>
        </p:spPr>
        <p:txBody>
          <a:bodyPr/>
          <a:lstStyle/>
          <a:p>
            <a:r>
              <a:rPr lang="en-US" dirty="0"/>
              <a:t>show the fist name, last name , and height of the patient with the greatest height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24A454-2A4E-4ABA-ACB9-BB5A1C6FD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552700"/>
            <a:ext cx="6781800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401474-E4E6-426E-B7E0-AD681D9DE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519" y="6051550"/>
            <a:ext cx="854233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53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6200" y="1003300"/>
            <a:ext cx="7416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48000"/>
              </a:lnSpc>
            </a:pPr>
            <a:endParaRPr lang="en-US" sz="5000" b="0" i="0" u="none" strike="noStrike" spc="-300" dirty="0">
              <a:solidFill>
                <a:srgbClr val="595959"/>
              </a:solidFill>
              <a:latin typeface="Noto Sans CJK KR Black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50400" y="3302000"/>
            <a:ext cx="25527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endParaRPr lang="en-US" sz="2600" b="0" i="0" u="none" strike="noStrike" dirty="0">
              <a:solidFill>
                <a:srgbClr val="595959"/>
              </a:solidFill>
              <a:latin typeface="Noto Sans CJK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63100" y="3759200"/>
            <a:ext cx="5143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000"/>
              </a:lnSpc>
            </a:pPr>
            <a:endParaRPr lang="en-US" sz="2200" b="0" i="0" u="none" strike="noStrike" dirty="0">
              <a:solidFill>
                <a:srgbClr val="595959"/>
              </a:solidFill>
              <a:latin typeface="Noto Sans CJK KR Thi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50400" y="5384800"/>
            <a:ext cx="2146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r>
              <a:rPr lang="en-US" sz="2600" b="0" i="0" u="none" strike="noStrike" dirty="0">
                <a:solidFill>
                  <a:srgbClr val="595959"/>
                </a:solidFill>
                <a:latin typeface="Noto Sans CJK KR Bo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63100" y="6007100"/>
            <a:ext cx="5181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000"/>
              </a:lnSpc>
            </a:pPr>
            <a:endParaRPr lang="en-US" sz="2200" b="0" i="0" u="none" strike="noStrike" dirty="0">
              <a:solidFill>
                <a:srgbClr val="595959"/>
              </a:solidFill>
              <a:latin typeface="Noto Sans CJK KR Thi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44900" y="4343400"/>
            <a:ext cx="1104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6000"/>
              </a:lnSpc>
            </a:pPr>
            <a:r>
              <a:rPr lang="en-US" sz="2600" b="0" i="0" u="none" strike="noStrike">
                <a:solidFill>
                  <a:srgbClr val="EEEEEE"/>
                </a:solidFill>
                <a:latin typeface="Noto Sans CJK KR Black"/>
              </a:rPr>
              <a:t>99%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0900" y="4851400"/>
            <a:ext cx="1600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000"/>
              </a:lnSpc>
            </a:pPr>
            <a:r>
              <a:rPr lang="en-US" sz="2200" b="0" i="0" u="none" strike="noStrike" dirty="0">
                <a:solidFill>
                  <a:srgbClr val="EEEEEE"/>
                </a:solidFill>
                <a:latin typeface="Noto Sans CJK KR Thin"/>
              </a:rPr>
              <a:t>Professional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03500" y="6667500"/>
            <a:ext cx="812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6000"/>
              </a:lnSpc>
            </a:pPr>
            <a:r>
              <a:rPr lang="en-US" sz="2600" b="0" i="0" u="none" strike="noStrike">
                <a:solidFill>
                  <a:srgbClr val="EEEEEE"/>
                </a:solidFill>
                <a:latin typeface="Noto Sans CJK KR Black"/>
              </a:rPr>
              <a:t>87%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27300" y="7213600"/>
            <a:ext cx="952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000"/>
              </a:lnSpc>
            </a:pPr>
            <a:r>
              <a:rPr lang="en-US" sz="2200" b="0" i="0" u="none" strike="noStrike">
                <a:solidFill>
                  <a:srgbClr val="EEEEEE"/>
                </a:solidFill>
                <a:latin typeface="Noto Sans CJK KR Thin"/>
              </a:rPr>
              <a:t>Career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38700" y="7213600"/>
            <a:ext cx="1104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000"/>
              </a:lnSpc>
            </a:pPr>
            <a:endParaRPr lang="en-US" sz="2200" b="0" i="0" u="none" strike="noStrike" dirty="0">
              <a:solidFill>
                <a:srgbClr val="595959"/>
              </a:solidFill>
              <a:latin typeface="Noto Sans CJK KR Thi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988300" y="3124200"/>
            <a:ext cx="11557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endParaRPr lang="en-US" sz="7500" b="0" i="0" u="none" strike="noStrike" dirty="0">
              <a:solidFill>
                <a:srgbClr val="CACACA"/>
              </a:solidFill>
              <a:latin typeface="Noto Sans CJK K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988300" y="5181600"/>
            <a:ext cx="1143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endParaRPr lang="en-US" sz="7500" b="0" i="0" u="none" strike="noStrike" dirty="0">
              <a:solidFill>
                <a:srgbClr val="CACACA"/>
              </a:solidFill>
              <a:latin typeface="Noto Sans CJK K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950200" y="7327900"/>
            <a:ext cx="12192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endParaRPr lang="en-US" sz="7500" b="0" i="0" u="none" strike="noStrike" dirty="0">
              <a:solidFill>
                <a:srgbClr val="CACACA"/>
              </a:solidFill>
              <a:latin typeface="Noto Sans CJK KR Bold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750630-1391-415A-9814-DE03C15A5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120" y="254001"/>
            <a:ext cx="14858997" cy="90169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QUESTION – 8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8566EB-9EB5-4A5F-AA28-090CEB4F5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119" y="1333500"/>
            <a:ext cx="14858999" cy="80391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show all columns for patients who have one of the following patient_ids:1,45,534,879,1000.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5FD1BC-64E7-4A74-B6C8-704719764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83" y="3086100"/>
            <a:ext cx="7416800" cy="20846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73F4C1-D9F3-4F6F-955F-C6D2B06D1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291" y="5645078"/>
            <a:ext cx="12926217" cy="35624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>
            <a:alpha val="8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6438900" y="3657600"/>
            <a:ext cx="622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6000"/>
              </a:lnSpc>
            </a:pPr>
            <a:r>
              <a:rPr lang="en-US" sz="2600" b="0" i="0" u="none" strike="noStrike">
                <a:solidFill>
                  <a:srgbClr val="EEEEEE"/>
                </a:solidFill>
                <a:latin typeface="Noto Sans CJK KR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16600" y="4279900"/>
            <a:ext cx="1879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000"/>
              </a:lnSpc>
            </a:pPr>
            <a:r>
              <a:rPr lang="en-US" sz="2100" b="0" i="0" u="none" strike="noStrike">
                <a:solidFill>
                  <a:srgbClr val="EEEEEE"/>
                </a:solidFill>
                <a:latin typeface="Noto Sans CJK KR Thin"/>
              </a:rPr>
              <a:t>Ingredients</a:t>
            </a:r>
          </a:p>
          <a:p>
            <a:pPr lvl="0" algn="ctr">
              <a:lnSpc>
                <a:spcPct val="141000"/>
              </a:lnSpc>
            </a:pPr>
            <a:r>
              <a:rPr lang="en-US" sz="2100" b="0" i="0" u="none" strike="noStrike">
                <a:solidFill>
                  <a:srgbClr val="EEEEEE"/>
                </a:solidFill>
                <a:latin typeface="Noto Sans CJK KR Thin"/>
              </a:rPr>
              <a:t>About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70200" y="6616700"/>
            <a:ext cx="546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6000"/>
              </a:lnSpc>
            </a:pPr>
            <a:r>
              <a:rPr lang="en-US" sz="2600" b="0" i="0" u="none" strike="noStrike">
                <a:solidFill>
                  <a:srgbClr val="EEEEEE"/>
                </a:solidFill>
                <a:latin typeface="Noto Sans CJK KR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600" y="7277100"/>
            <a:ext cx="15367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000"/>
              </a:lnSpc>
            </a:pPr>
            <a:r>
              <a:rPr lang="en-US" sz="2100" b="0" i="0" u="none" strike="noStrike">
                <a:solidFill>
                  <a:srgbClr val="EEEEEE"/>
                </a:solidFill>
                <a:latin typeface="Noto Sans CJK KR Thin"/>
              </a:rPr>
              <a:t>Ingredients</a:t>
            </a:r>
          </a:p>
          <a:p>
            <a:pPr lvl="0" algn="ctr">
              <a:lnSpc>
                <a:spcPct val="141000"/>
              </a:lnSpc>
            </a:pPr>
            <a:r>
              <a:rPr lang="en-US" sz="2100" b="0" i="0" u="none" strike="noStrike">
                <a:solidFill>
                  <a:srgbClr val="EEEEEE"/>
                </a:solidFill>
                <a:latin typeface="Noto Sans CJK KR Thin"/>
              </a:rPr>
              <a:t>About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2BB33-B8DE-4B27-A676-95D6B244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120" y="419101"/>
            <a:ext cx="14858997" cy="76199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QUESTION – 9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428AA-1310-44B4-8DCB-ED45C4716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119" y="1181100"/>
            <a:ext cx="14858999" cy="8382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show number of admission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E80C3B-407C-40A5-AAF6-A718EDE77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299" y="3009900"/>
            <a:ext cx="5138901" cy="180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D4C0AD-352F-4F18-8AEA-4F9F3E34D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32" y="5748025"/>
            <a:ext cx="4292600" cy="17113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813FB1-51EF-4205-B4F9-A920012C831C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00100"/>
            <a:ext cx="4928252" cy="4089400"/>
          </a:xfrm>
          <a:prstGeom prst="rect">
            <a:avLst/>
          </a:prstGeom>
          <a:effectLst>
            <a:reflection stA="27000" endPos="65000" dist="76200" dir="5400000" sy="-100000" algn="bl" rotWithShape="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89F6-800E-4355-A11D-82E2430A3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120" y="266701"/>
            <a:ext cx="14858997" cy="91439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QUESTION – 10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83E7D-941D-4A5D-BF9F-1458657AB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119" y="1333500"/>
            <a:ext cx="14858999" cy="81534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show all the columns from admissions where the patient was admitted and discharged on the same 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7AB0A-81FC-4481-BD9F-EA7C93361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781301"/>
            <a:ext cx="12039600" cy="129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8D46A9-9ECF-4AE8-8321-4411914ED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610100"/>
            <a:ext cx="137160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11747500" y="8547100"/>
            <a:ext cx="609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000"/>
              </a:lnSpc>
            </a:pPr>
            <a:endParaRPr lang="en-US" sz="2200" b="0" i="0" u="none" strike="noStrike" dirty="0">
              <a:solidFill>
                <a:srgbClr val="595959"/>
              </a:solidFill>
              <a:latin typeface="Noto Sans CJK KR Thin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DEE75-CF87-43BE-8552-C52E7E0B9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120" y="190501"/>
            <a:ext cx="14858997" cy="91439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QUESTION – 11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225AD-7506-4435-B77E-C61667F64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119" y="1346200"/>
            <a:ext cx="14858999" cy="8064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show the patient id and the total number of admission for </a:t>
            </a:r>
            <a:r>
              <a:rPr lang="en-US" dirty="0" err="1">
                <a:solidFill>
                  <a:schemeClr val="bg1"/>
                </a:solidFill>
              </a:rPr>
              <a:t>patient_id</a:t>
            </a:r>
            <a:r>
              <a:rPr lang="en-US" dirty="0">
                <a:solidFill>
                  <a:schemeClr val="bg1"/>
                </a:solidFill>
              </a:rPr>
              <a:t> 579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23522-82E9-4608-886E-787710035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964" y="3169684"/>
            <a:ext cx="8259849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90F9C-BD58-45A4-A7A7-C28EC5D64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43" y="5846726"/>
            <a:ext cx="6603957" cy="1944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27EFB3-4581-467C-9073-CCD1363D0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66" y="2280536"/>
            <a:ext cx="6096000" cy="4902200"/>
          </a:xfrm>
          <a:prstGeom prst="ellipse">
            <a:avLst/>
          </a:prstGeom>
          <a:ln>
            <a:noFill/>
          </a:ln>
          <a:effectLst>
            <a:reflection stA="97000" endPos="65000" dist="50800" dir="5400000" sy="-100000" algn="bl" rotWithShape="0"/>
            <a:softEdge rad="11250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975600" y="6324600"/>
            <a:ext cx="2336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6000"/>
              </a:lnSpc>
            </a:pPr>
            <a:r>
              <a:rPr lang="en-US" sz="2600" b="0" i="0" u="none" strike="noStrike">
                <a:solidFill>
                  <a:srgbClr val="EEEEEE"/>
                </a:solidFill>
                <a:latin typeface="Noto Sans CJK KR Bold"/>
              </a:rPr>
              <a:t>Subtitle 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BBADD0-1B83-4CA7-AFC9-EC157792F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120" y="114301"/>
            <a:ext cx="14858997" cy="83819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QUESTION – 12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C24EC-67FB-4B7C-8AAA-023A82700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119" y="1066802"/>
            <a:ext cx="14858999" cy="84200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based on the cities that our patients live in, show unique cities that are in </a:t>
            </a:r>
            <a:r>
              <a:rPr lang="en-US" dirty="0" err="1">
                <a:solidFill>
                  <a:schemeClr val="bg1"/>
                </a:solidFill>
              </a:rPr>
              <a:t>province_id</a:t>
            </a:r>
            <a:r>
              <a:rPr lang="en-US" dirty="0">
                <a:solidFill>
                  <a:schemeClr val="bg1"/>
                </a:solidFill>
              </a:rPr>
              <a:t> "NS“.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F5B11-613D-4E22-B412-8CE96C816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579" y="2345517"/>
            <a:ext cx="8779934" cy="1713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08C0BB-CEC6-4490-BE21-E3B47EA7C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603" y="5298538"/>
            <a:ext cx="3876799" cy="29691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194C65-1CEB-4A3A-99B4-552CD8D2203A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"/>
                    </a14:imgEffect>
                    <a14:imgEffect>
                      <a14:saturation sat="1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325833"/>
            <a:ext cx="6716258" cy="48943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4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7FF0B-DB40-4E25-9884-4FB12930C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120" y="1"/>
            <a:ext cx="14858997" cy="110489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QUESTION – 13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BA22D-7CDC-4F88-BF9F-3E410B4E4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119" y="1104900"/>
            <a:ext cx="14858999" cy="8305800"/>
          </a:xfrm>
        </p:spPr>
        <p:txBody>
          <a:bodyPr/>
          <a:lstStyle/>
          <a:p>
            <a:r>
              <a:rPr lang="en-US" dirty="0"/>
              <a:t>write a query to find the first name, last name and birth date of patients who has height greater than 160 and weight greater than 70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72841-183D-4636-8C65-B7F4D771B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781300"/>
            <a:ext cx="8763000" cy="129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0CEE7B-567E-4AE8-8F71-57197EA1A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905118"/>
            <a:ext cx="11277600" cy="46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43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4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7FF0B-DB40-4E25-9884-4FB12930C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120" y="1"/>
            <a:ext cx="14858997" cy="110489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QUESTION – 14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BA22D-7CDC-4F88-BF9F-3E410B4E4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119" y="1104900"/>
            <a:ext cx="14858999" cy="8305800"/>
          </a:xfrm>
        </p:spPr>
        <p:txBody>
          <a:bodyPr/>
          <a:lstStyle/>
          <a:p>
            <a:r>
              <a:rPr lang="en-US" dirty="0"/>
              <a:t>write a query to find list of </a:t>
            </a:r>
            <a:r>
              <a:rPr lang="en-US" dirty="0" err="1"/>
              <a:t>patientsfirst</a:t>
            </a:r>
            <a:r>
              <a:rPr lang="en-US" dirty="0"/>
              <a:t> name, last name, and allergies where allergies are not null and are from the city of "</a:t>
            </a:r>
            <a:r>
              <a:rPr lang="en-US" dirty="0" err="1"/>
              <a:t>hamilton</a:t>
            </a:r>
            <a:r>
              <a:rPr lang="en-US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DC506-3193-40F2-8F3A-910B7C65C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628900"/>
            <a:ext cx="104394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C5540C-596E-47F8-9289-FF4A69612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143500"/>
            <a:ext cx="7467600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4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7FF0B-DB40-4E25-9884-4FB12930C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120" y="1"/>
            <a:ext cx="14858997" cy="11048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BA22D-7CDC-4F88-BF9F-3E410B4E4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119" y="1104900"/>
            <a:ext cx="14858999" cy="8305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b="1" dirty="0">
                <a:solidFill>
                  <a:schemeClr val="bg2">
                    <a:lumMod val="50000"/>
                  </a:schemeClr>
                </a:solidFill>
                <a:latin typeface="Castellar" panose="020A0402060406010301" pitchFamily="18" charset="0"/>
              </a:rPr>
              <a:t>         </a:t>
            </a:r>
          </a:p>
          <a:p>
            <a:pPr marL="0" indent="0" algn="ctr">
              <a:buNone/>
            </a:pPr>
            <a:r>
              <a:rPr lang="en-US" sz="9600" b="1" dirty="0">
                <a:solidFill>
                  <a:schemeClr val="bg2">
                    <a:lumMod val="50000"/>
                  </a:schemeClr>
                </a:solidFill>
                <a:latin typeface="Castellar" panose="020A0402060406010301" pitchFamily="18" charset="0"/>
              </a:rPr>
              <a:t>          THANK</a:t>
            </a:r>
          </a:p>
          <a:p>
            <a:pPr marL="0" indent="0" algn="ctr">
              <a:buNone/>
            </a:pPr>
            <a:r>
              <a:rPr lang="en-US" sz="9600" b="1" dirty="0">
                <a:solidFill>
                  <a:schemeClr val="bg2">
                    <a:lumMod val="50000"/>
                  </a:schemeClr>
                </a:solidFill>
                <a:latin typeface="Castellar" panose="020A0402060406010301" pitchFamily="18" charset="0"/>
              </a:rPr>
              <a:t>         YOU 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6559C9-892E-458D-9E35-707209F90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14500"/>
            <a:ext cx="46958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8612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4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30417E-3985-47BF-B4A2-EBB26A871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OBJECTIVE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72DCC8-4DC3-48FB-BB00-83A7AA648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primary objective of hospital management analysis is to optimize the efficiency and effectiveness of healthcare delivery within a hospital or healthcare system.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This involves assessing various aspects such as resource allocation, patient flow, quality of care, and financial performance to enhance patient outcomes while managing costs and resources effectively.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4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30417E-3985-47BF-B4A2-EBB26A871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120" y="419100"/>
            <a:ext cx="14858997" cy="11811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Bahnschrift" panose="020B0502040204020203" pitchFamily="34" charset="0"/>
              </a:rPr>
              <a:t>HOSPITAL MANAGEMENT DATABASE SCHEMA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0EC8901-ABA3-44CC-A916-1496402EE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518940"/>
            <a:ext cx="9144000" cy="6891760"/>
          </a:xfrm>
        </p:spPr>
      </p:pic>
    </p:spTree>
    <p:extLst>
      <p:ext uri="{BB962C8B-B14F-4D97-AF65-F5344CB8AC3E}">
        <p14:creationId xmlns:p14="http://schemas.microsoft.com/office/powerpoint/2010/main" val="3213491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271000" y="2133600"/>
            <a:ext cx="40386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48000"/>
              </a:lnSpc>
            </a:pPr>
            <a:endParaRPr lang="en-US" sz="7300" b="0" i="0" u="none" strike="noStrike" spc="-400" dirty="0">
              <a:solidFill>
                <a:srgbClr val="595959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77400" y="4235893"/>
            <a:ext cx="5041900" cy="462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000"/>
              </a:lnSpc>
            </a:pPr>
            <a:endParaRPr lang="en-US" sz="2500" b="0" i="0" u="none" strike="noStrike" dirty="0">
              <a:solidFill>
                <a:srgbClr val="595959"/>
              </a:solidFill>
              <a:latin typeface="Noto Sans CJK KR Thin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1CB8E52-0C03-4CA5-BDD1-C8F3D856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602200" cy="11430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QUESTION - 1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D663169-0DD1-4566-99BE-55F2D0993E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46" y="5500952"/>
            <a:ext cx="1058333" cy="1058333"/>
          </a:xfr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819A62E-0735-4AEA-AA26-4AE8A3C0F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17602200" cy="84121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Show first name, last name, and gender of patients whose gender is “M”.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8A3FD-A1EE-4392-941F-8EDD503CD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768" y="2599509"/>
            <a:ext cx="7863155" cy="20241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6F8640-11D8-4DA5-BA85-FBF6B67266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9" r="50000"/>
          <a:stretch/>
        </p:blipFill>
        <p:spPr>
          <a:xfrm>
            <a:off x="6374514" y="4954536"/>
            <a:ext cx="5041900" cy="408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71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27300" y="9372600"/>
            <a:ext cx="223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8000"/>
              </a:lnSpc>
            </a:pPr>
            <a:endParaRPr lang="en-US" sz="2000" b="0" i="0" u="none" strike="noStrike" spc="500" dirty="0">
              <a:solidFill>
                <a:srgbClr val="595959"/>
              </a:solidFill>
              <a:latin typeface="Noto Sans CJK KR Thi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57400" y="7061200"/>
            <a:ext cx="2908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endParaRPr lang="en-US" sz="2600" b="0" i="0" u="none" strike="noStrike" dirty="0">
              <a:solidFill>
                <a:srgbClr val="595959"/>
              </a:solidFill>
              <a:latin typeface="Noto Sans CJK K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400800" y="7658100"/>
            <a:ext cx="21844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000"/>
              </a:lnSpc>
            </a:pPr>
            <a:endParaRPr lang="en-US" sz="1700" b="0" i="0" u="none" strike="noStrike" dirty="0">
              <a:solidFill>
                <a:srgbClr val="595959"/>
              </a:solidFill>
              <a:latin typeface="Noto Sans CJK KR Thi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642600" y="7721600"/>
            <a:ext cx="19431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000"/>
              </a:lnSpc>
            </a:pPr>
            <a:endParaRPr lang="en-US" sz="2200" b="0" i="0" u="none" strike="noStrike" dirty="0">
              <a:solidFill>
                <a:srgbClr val="595959"/>
              </a:solidFill>
              <a:latin typeface="Noto Sans CJK KR Thi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074900" y="7721600"/>
            <a:ext cx="1993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000"/>
              </a:lnSpc>
            </a:pPr>
            <a:endParaRPr lang="en-US" sz="2200" b="0" i="0" u="none" strike="noStrike" dirty="0">
              <a:solidFill>
                <a:srgbClr val="595959"/>
              </a:solidFill>
              <a:latin typeface="Noto Sans CJK KR Thi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98600" y="584200"/>
            <a:ext cx="24511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8000"/>
              </a:lnSpc>
            </a:pPr>
            <a:r>
              <a:rPr lang="en-US" sz="2200" b="0" i="0" u="none" strike="noStrike" dirty="0">
                <a:solidFill>
                  <a:srgbClr val="595959"/>
                </a:solidFill>
                <a:latin typeface="Noto Sans CJK KR Thin"/>
              </a:rPr>
              <a:t>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42600" y="7061200"/>
            <a:ext cx="2908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endParaRPr lang="en-US" sz="2600" b="0" i="0" u="none" strike="noStrike" dirty="0">
              <a:solidFill>
                <a:srgbClr val="595959"/>
              </a:solidFill>
              <a:latin typeface="Noto Sans CJK KR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074900" y="7061200"/>
            <a:ext cx="2908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endParaRPr lang="en-US" sz="2600" b="0" i="0" u="none" strike="noStrike" dirty="0">
              <a:solidFill>
                <a:srgbClr val="595959"/>
              </a:solidFill>
              <a:latin typeface="Noto Sans CJK KR Bold"/>
            </a:endParaRP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3F529164-4E5A-4C88-9149-6D99B4B2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005300" cy="23669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QUESTION – 2</a:t>
            </a:r>
            <a:b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b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first name and last name of patients that weight within the range of 100 to 120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79D9538E-D5C1-463E-B296-2ABC52B96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0" y="4660900"/>
            <a:ext cx="7404100" cy="4800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AC85B-3F95-4210-B83C-89682EA1B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094167"/>
            <a:ext cx="6629400" cy="1938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A4B9F8-0ACB-41EA-A2B6-E9B08EE9E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75" y="5725983"/>
            <a:ext cx="6159500" cy="38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3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271000" y="2133600"/>
            <a:ext cx="40386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48000"/>
              </a:lnSpc>
            </a:pPr>
            <a:endParaRPr lang="en-US" sz="7300" b="0" i="0" u="none" strike="noStrike" spc="-400" dirty="0">
              <a:solidFill>
                <a:srgbClr val="595959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77400" y="4235893"/>
            <a:ext cx="5041900" cy="462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000"/>
              </a:lnSpc>
            </a:pPr>
            <a:endParaRPr lang="en-US" sz="2500" b="0" i="0" u="none" strike="noStrike" dirty="0">
              <a:solidFill>
                <a:srgbClr val="595959"/>
              </a:solidFill>
              <a:latin typeface="Noto Sans CJK KR Thin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1CB8E52-0C03-4CA5-BDD1-C8F3D856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87154"/>
            <a:ext cx="176022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QUESTION – 3</a:t>
            </a:r>
            <a:b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US" sz="40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first name of patients that start with the letter "c"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D663169-0DD1-4566-99BE-55F2D0993E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46" y="5500952"/>
            <a:ext cx="1058333" cy="1058333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60EE360-7768-4FBC-93ED-AAA86FF832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31" y="3300631"/>
            <a:ext cx="6668030" cy="1842869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85FE56-EAE7-4A50-9B2B-58DD80FBE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029" y="5042785"/>
            <a:ext cx="3211371" cy="46228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27300" y="9372600"/>
            <a:ext cx="223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8000"/>
              </a:lnSpc>
            </a:pPr>
            <a:endParaRPr lang="en-US" sz="2000" b="0" i="0" u="none" strike="noStrike" spc="500" dirty="0">
              <a:solidFill>
                <a:srgbClr val="595959"/>
              </a:solidFill>
              <a:latin typeface="Noto Sans CJK KR Thi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57400" y="7061200"/>
            <a:ext cx="2908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endParaRPr lang="en-US" sz="2600" b="0" i="0" u="none" strike="noStrike" dirty="0">
              <a:solidFill>
                <a:srgbClr val="595959"/>
              </a:solidFill>
              <a:latin typeface="Noto Sans CJK K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400800" y="7658100"/>
            <a:ext cx="21844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000"/>
              </a:lnSpc>
            </a:pPr>
            <a:endParaRPr lang="en-US" sz="1700" b="0" i="0" u="none" strike="noStrike" dirty="0">
              <a:solidFill>
                <a:srgbClr val="595959"/>
              </a:solidFill>
              <a:latin typeface="Noto Sans CJK KR Thi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642600" y="7721600"/>
            <a:ext cx="19431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000"/>
              </a:lnSpc>
            </a:pPr>
            <a:endParaRPr lang="en-US" sz="2200" b="0" i="0" u="none" strike="noStrike" dirty="0">
              <a:solidFill>
                <a:srgbClr val="595959"/>
              </a:solidFill>
              <a:latin typeface="Noto Sans CJK KR Thi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074900" y="7721600"/>
            <a:ext cx="1993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000"/>
              </a:lnSpc>
            </a:pPr>
            <a:endParaRPr lang="en-US" sz="2200" b="0" i="0" u="none" strike="noStrike" dirty="0">
              <a:solidFill>
                <a:srgbClr val="595959"/>
              </a:solidFill>
              <a:latin typeface="Noto Sans CJK KR Thi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98600" y="584200"/>
            <a:ext cx="24511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8000"/>
              </a:lnSpc>
            </a:pPr>
            <a:r>
              <a:rPr lang="en-US" sz="2200" b="0" i="0" u="none" strike="noStrike" dirty="0">
                <a:solidFill>
                  <a:srgbClr val="595959"/>
                </a:solidFill>
                <a:latin typeface="Noto Sans CJK KR Thin"/>
              </a:rPr>
              <a:t>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42600" y="7061200"/>
            <a:ext cx="2908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endParaRPr lang="en-US" sz="2600" b="0" i="0" u="none" strike="noStrike" dirty="0">
              <a:solidFill>
                <a:srgbClr val="595959"/>
              </a:solidFill>
              <a:latin typeface="Noto Sans CJK KR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074900" y="7061200"/>
            <a:ext cx="2908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endParaRPr lang="en-US" sz="2600" b="0" i="0" u="none" strike="noStrike" dirty="0">
              <a:solidFill>
                <a:srgbClr val="595959"/>
              </a:solidFill>
              <a:latin typeface="Noto Sans CJK KR Bold"/>
            </a:endParaRP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3F529164-4E5A-4C88-9149-6D99B4B2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005300" cy="25447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QUESTION – 4</a:t>
            </a:r>
            <a:b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b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US" sz="36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first name and last name </a:t>
            </a:r>
            <a:r>
              <a:rPr lang="en-US" sz="36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concatinated</a:t>
            </a:r>
            <a:r>
              <a:rPr lang="en-US" sz="36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into one column to show their full name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79D9538E-D5C1-463E-B296-2ABC52B96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0" y="4660900"/>
            <a:ext cx="7404100" cy="4800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6B7097-41BE-4EDC-885E-A8F684D57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819400"/>
            <a:ext cx="6248400" cy="1841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F04AE9-579B-407E-AFB2-11E0701A5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0" y="4695455"/>
            <a:ext cx="5549900" cy="44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9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139700" y="5016500"/>
            <a:ext cx="3073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3733800" y="5016500"/>
            <a:ext cx="3073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7594600" y="5016500"/>
            <a:ext cx="30734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1468100" y="5016500"/>
            <a:ext cx="3073400" cy="25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46200" y="571500"/>
            <a:ext cx="2222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8000"/>
              </a:lnSpc>
            </a:pPr>
            <a:endParaRPr lang="en-US" sz="1700" b="0" i="0" u="none" strike="noStrike" dirty="0">
              <a:solidFill>
                <a:srgbClr val="595959"/>
              </a:solidFill>
              <a:latin typeface="Noto Sans CJK KR Thi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92300" y="4572000"/>
            <a:ext cx="1676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endParaRPr lang="en-US" sz="2600" b="0" i="0" u="none" strike="noStrike" dirty="0">
              <a:solidFill>
                <a:srgbClr val="595959"/>
              </a:solidFill>
              <a:latin typeface="Noto Sans CJK KR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92300" y="5168900"/>
            <a:ext cx="19431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000"/>
              </a:lnSpc>
            </a:pPr>
            <a:endParaRPr lang="en-US" sz="1700" b="0" i="0" u="none" strike="noStrike" dirty="0">
              <a:solidFill>
                <a:srgbClr val="595959"/>
              </a:solidFill>
              <a:latin typeface="Noto Sans CJK KR Thin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892300" y="3860800"/>
            <a:ext cx="1676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endParaRPr lang="en-US" sz="2600" b="0" i="0" u="none" strike="noStrike" dirty="0">
              <a:solidFill>
                <a:srgbClr val="00747B"/>
              </a:solidFill>
              <a:latin typeface="Noto Sans CJK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765800" y="3860800"/>
            <a:ext cx="1371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endParaRPr lang="en-US" sz="2600" b="0" i="0" u="none" strike="noStrike" dirty="0">
              <a:solidFill>
                <a:srgbClr val="00747B"/>
              </a:solidFill>
              <a:latin typeface="Noto Sans CJK K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639300" y="3860800"/>
            <a:ext cx="1295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endParaRPr lang="en-US" sz="2600" b="0" i="0" u="none" strike="noStrike" dirty="0">
              <a:solidFill>
                <a:srgbClr val="00747B"/>
              </a:solidFill>
              <a:latin typeface="Noto Sans CJK K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500100" y="3860800"/>
            <a:ext cx="1193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endParaRPr lang="en-US" sz="2600" b="0" i="0" u="none" strike="noStrike" dirty="0">
              <a:solidFill>
                <a:srgbClr val="00747B"/>
              </a:solidFill>
              <a:latin typeface="Noto Sans CJK K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639300" y="4572000"/>
            <a:ext cx="2057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r>
              <a:rPr lang="en-US" sz="2600" b="0" i="0" u="none" strike="noStrike" dirty="0">
                <a:solidFill>
                  <a:srgbClr val="595959"/>
                </a:solidFill>
                <a:latin typeface="Noto Sans CJK KR Bold"/>
              </a:rPr>
              <a:t>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39300" y="5168900"/>
            <a:ext cx="20574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000"/>
              </a:lnSpc>
            </a:pPr>
            <a:endParaRPr lang="en-US" sz="1700" b="0" i="0" u="none" strike="noStrike" dirty="0">
              <a:solidFill>
                <a:srgbClr val="595959"/>
              </a:solidFill>
              <a:latin typeface="Noto Sans CJK KR Thin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765800" y="4572000"/>
            <a:ext cx="1993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r>
              <a:rPr lang="en-US" sz="2600" b="0" i="0" u="none" strike="noStrike" dirty="0">
                <a:solidFill>
                  <a:srgbClr val="595959"/>
                </a:solidFill>
                <a:latin typeface="Noto Sans CJK KR Bold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765800" y="5168900"/>
            <a:ext cx="1993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000"/>
              </a:lnSpc>
            </a:pPr>
            <a:endParaRPr lang="en-US" sz="1700" b="0" i="0" u="none" strike="noStrike" dirty="0">
              <a:solidFill>
                <a:srgbClr val="595959"/>
              </a:solidFill>
              <a:latin typeface="Noto Sans CJK KR Thin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500100" y="4572000"/>
            <a:ext cx="2082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endParaRPr lang="en-US" sz="2600" b="0" i="0" u="none" strike="noStrike" dirty="0">
              <a:solidFill>
                <a:srgbClr val="595959"/>
              </a:solidFill>
              <a:latin typeface="Noto Sans CJK KR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892300" y="6908800"/>
            <a:ext cx="1231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r>
              <a:rPr lang="en-US" sz="2600" b="0" i="0" u="none" strike="noStrike">
                <a:solidFill>
                  <a:srgbClr val="EEEEEE"/>
                </a:solidFill>
                <a:latin typeface="Noto Sans CJK KR Bold"/>
              </a:rPr>
              <a:t>Year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65800" y="6908800"/>
            <a:ext cx="1143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r>
              <a:rPr lang="en-US" sz="2600" b="0" i="0" u="none" strike="noStrike">
                <a:solidFill>
                  <a:srgbClr val="EEEEEE"/>
                </a:solidFill>
                <a:latin typeface="Noto Sans CJK KR Bold"/>
              </a:rPr>
              <a:t>Year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639300" y="6908800"/>
            <a:ext cx="1092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r>
              <a:rPr lang="en-US" sz="2600" b="0" i="0" u="none" strike="noStrike" dirty="0">
                <a:solidFill>
                  <a:srgbClr val="EEEEEE"/>
                </a:solidFill>
                <a:latin typeface="Noto Sans CJK KR Bold"/>
              </a:rPr>
              <a:t>Yar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500100" y="6908800"/>
            <a:ext cx="1117600" cy="457200"/>
          </a:xfrm>
          <a:prstGeom prst="rect">
            <a:avLst/>
          </a:prstGeom>
          <a:effectLst>
            <a:softEdge rad="63500"/>
          </a:effectLst>
        </p:spPr>
        <p:txBody>
          <a:bodyPr lIns="0" tIns="0" rIns="0" bIns="0" rtlCol="0" anchor="ctr"/>
          <a:lstStyle/>
          <a:p>
            <a:pPr lvl="0" algn="l">
              <a:lnSpc>
                <a:spcPct val="146000"/>
              </a:lnSpc>
            </a:pPr>
            <a:r>
              <a:rPr lang="en-US" sz="2600" b="0" i="0" u="none" strike="noStrike" dirty="0">
                <a:solidFill>
                  <a:srgbClr val="EEEEEE"/>
                </a:solidFill>
                <a:latin typeface="Noto Sans CJK KR Bold"/>
              </a:rPr>
              <a:t>Year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290800" y="9245600"/>
            <a:ext cx="2044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8000"/>
              </a:lnSpc>
            </a:pPr>
            <a:endParaRPr lang="en-US" sz="2000" b="0" i="0" u="none" strike="noStrike" spc="500" dirty="0">
              <a:solidFill>
                <a:srgbClr val="000000"/>
              </a:solidFill>
              <a:latin typeface="Noto Sans CJK KR Thin"/>
            </a:endParaRPr>
          </a:p>
        </p:txBody>
      </p:sp>
      <p:sp>
        <p:nvSpPr>
          <p:cNvPr id="59" name="Title 58">
            <a:extLst>
              <a:ext uri="{FF2B5EF4-FFF2-40B4-BE49-F238E27FC236}">
                <a16:creationId xmlns:a16="http://schemas.microsoft.com/office/drawing/2014/main" id="{033C9CF3-8377-4016-B802-AD7A08569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120" y="440530"/>
            <a:ext cx="14858997" cy="93107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QUESTION – 5</a:t>
            </a:r>
            <a:endParaRPr lang="en-US" dirty="0"/>
          </a:p>
        </p:txBody>
      </p:sp>
      <p:sp>
        <p:nvSpPr>
          <p:cNvPr id="68" name="Content Placeholder 67">
            <a:extLst>
              <a:ext uri="{FF2B5EF4-FFF2-40B4-BE49-F238E27FC236}">
                <a16:creationId xmlns:a16="http://schemas.microsoft.com/office/drawing/2014/main" id="{519E4337-2827-498D-9BE8-C9EB89E7C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119" y="1447800"/>
            <a:ext cx="14858999" cy="723900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show first name, last name, and the full province name of </a:t>
            </a:r>
            <a:r>
              <a:rPr lang="en-US" dirty="0" err="1">
                <a:solidFill>
                  <a:schemeClr val="bg1"/>
                </a:solidFill>
              </a:rPr>
              <a:t>ecah</a:t>
            </a:r>
            <a:r>
              <a:rPr lang="en-US" dirty="0">
                <a:solidFill>
                  <a:schemeClr val="bg1"/>
                </a:solidFill>
              </a:rPr>
              <a:t> patients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6E7E53-3A9C-4FA2-8A96-9DAD072C4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451099"/>
            <a:ext cx="8496301" cy="23876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17841B-FFE9-4293-9BFA-415B0833E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819" y="4952999"/>
            <a:ext cx="5562600" cy="49784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3EE56A-866A-4D09-9244-3BA4653EFC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986" y="5880100"/>
            <a:ext cx="5040549" cy="33782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4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58900" y="5422900"/>
            <a:ext cx="53594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000"/>
              </a:lnSpc>
            </a:pPr>
            <a:endParaRPr lang="en-US" sz="2500" b="0" i="0" u="none" strike="noStrike" dirty="0">
              <a:solidFill>
                <a:srgbClr val="EEEEEE"/>
              </a:solidFill>
              <a:latin typeface="Noto Sans CJK KR Thi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290800" y="9245600"/>
            <a:ext cx="2044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8000"/>
              </a:lnSpc>
            </a:pPr>
            <a:endParaRPr lang="en-US" sz="2000" b="0" i="0" u="none" strike="noStrike" spc="500" dirty="0">
              <a:solidFill>
                <a:srgbClr val="EEEEEE"/>
              </a:solidFill>
              <a:latin typeface="Noto Sans CJK KR Thin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CD6FC-8B0F-4DE7-A9CD-55572C90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120" y="190501"/>
            <a:ext cx="14858997" cy="91439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QUESTION – 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95C0-1C65-4BB3-9D2C-320B8E9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119" y="1104900"/>
            <a:ext cx="14858999" cy="7581901"/>
          </a:xfrm>
        </p:spPr>
        <p:txBody>
          <a:bodyPr/>
          <a:lstStyle/>
          <a:p>
            <a:r>
              <a:rPr lang="en-US" dirty="0"/>
              <a:t>show how many patients have a birthdate with 2010 as the birth year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315828-5225-4CC1-BE07-13EF50EE8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184204"/>
            <a:ext cx="5691386" cy="2286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C59FB9-A321-4A5E-A582-035D79EC2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667" y="4610100"/>
            <a:ext cx="4419600" cy="259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B1EA47-DD2A-40B1-B10E-51C1E952E0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300"/>
                    </a14:imgEffect>
                    <a14:imgEffect>
                      <a14:saturation sat="1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908" y="2794005"/>
            <a:ext cx="4831187" cy="68304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B1F54F-ADD2-443B-890D-5AECC41C9B2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300"/>
                    </a14:imgEffect>
                    <a14:imgEffect>
                      <a14:saturation sat="1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913" y="2794695"/>
            <a:ext cx="4831187" cy="68304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1665</TotalTime>
  <Words>390</Words>
  <Application>Microsoft Office PowerPoint</Application>
  <PresentationFormat>Custom</PresentationFormat>
  <Paragraphs>61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Algerian</vt:lpstr>
      <vt:lpstr>Arial</vt:lpstr>
      <vt:lpstr>Bahnschrift</vt:lpstr>
      <vt:lpstr>Broadway</vt:lpstr>
      <vt:lpstr>Calibri</vt:lpstr>
      <vt:lpstr>Castellar</vt:lpstr>
      <vt:lpstr>Noto Sans CJK KR Black</vt:lpstr>
      <vt:lpstr>Noto Sans CJK KR Bold</vt:lpstr>
      <vt:lpstr>Noto Sans CJK KR Thin</vt:lpstr>
      <vt:lpstr>Times New Roman</vt:lpstr>
      <vt:lpstr>Tw Cen MT</vt:lpstr>
      <vt:lpstr>Wingdings</vt:lpstr>
      <vt:lpstr>Circuit</vt:lpstr>
      <vt:lpstr>MYSQL project</vt:lpstr>
      <vt:lpstr>OBJECTIVE</vt:lpstr>
      <vt:lpstr>HOSPITAL MANAGEMENT DATABASE SCHEMA</vt:lpstr>
      <vt:lpstr>QUESTION - 1</vt:lpstr>
      <vt:lpstr>QUESTION – 2  show first name and last name of patients that weight within the range of 100 to 120</vt:lpstr>
      <vt:lpstr>QUESTION – 3  show first name of patients that start with the letter "c"</vt:lpstr>
      <vt:lpstr>QUESTION – 4  show first name and last name concatinated into one column to show their full name</vt:lpstr>
      <vt:lpstr>QUESTION – 5</vt:lpstr>
      <vt:lpstr>QUESTION – 6</vt:lpstr>
      <vt:lpstr>QUESTION – 7</vt:lpstr>
      <vt:lpstr>QUESTION – 8</vt:lpstr>
      <vt:lpstr>QUESTION – 9</vt:lpstr>
      <vt:lpstr>QUESTION – 10</vt:lpstr>
      <vt:lpstr>QUESTION – 11</vt:lpstr>
      <vt:lpstr>QUESTION – 12</vt:lpstr>
      <vt:lpstr>QUESTION – 13</vt:lpstr>
      <vt:lpstr>QUESTION – 14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919880493243</cp:lastModifiedBy>
  <cp:revision>24</cp:revision>
  <dcterms:created xsi:type="dcterms:W3CDTF">2006-08-16T00:00:00Z</dcterms:created>
  <dcterms:modified xsi:type="dcterms:W3CDTF">2024-05-27T18:12:09Z</dcterms:modified>
</cp:coreProperties>
</file>